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Sekcja domyślna" id="{38B60A89-83CB-44F3-91D7-1A328085C785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435" autoAdjust="0"/>
    <p:restoredTop sz="94660"/>
  </p:normalViewPr>
  <p:slideViewPr>
    <p:cSldViewPr snapToGrid="0">
      <p:cViewPr varScale="1">
        <p:scale>
          <a:sx n="92" d="100"/>
          <a:sy n="92" d="100"/>
        </p:scale>
        <p:origin x="-114" y="-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8D69-1725-498B-B6FF-7D0DF12165BB}" type="datetimeFigureOut">
              <a:rPr lang="pl-PL" smtClean="0"/>
              <a:pPr/>
              <a:t>2018-11-21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AC855-DF9A-4E0C-948B-3B5D9C15318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696442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8D69-1725-498B-B6FF-7D0DF12165BB}" type="datetimeFigureOut">
              <a:rPr lang="pl-PL" smtClean="0"/>
              <a:pPr/>
              <a:t>2018-11-21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AC855-DF9A-4E0C-948B-3B5D9C15318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551467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8D69-1725-498B-B6FF-7D0DF12165BB}" type="datetimeFigureOut">
              <a:rPr lang="pl-PL" smtClean="0"/>
              <a:pPr/>
              <a:t>2018-11-21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AC855-DF9A-4E0C-948B-3B5D9C15318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3044296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8D69-1725-498B-B6FF-7D0DF12165BB}" type="datetimeFigureOut">
              <a:rPr lang="pl-PL" smtClean="0"/>
              <a:pPr/>
              <a:t>2018-11-21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AC855-DF9A-4E0C-948B-3B5D9C15318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454728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8D69-1725-498B-B6FF-7D0DF12165BB}" type="datetimeFigureOut">
              <a:rPr lang="pl-PL" smtClean="0"/>
              <a:pPr/>
              <a:t>2018-11-21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AC855-DF9A-4E0C-948B-3B5D9C15318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936437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8D69-1725-498B-B6FF-7D0DF12165BB}" type="datetimeFigureOut">
              <a:rPr lang="pl-PL" smtClean="0"/>
              <a:pPr/>
              <a:t>2018-11-21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AC855-DF9A-4E0C-948B-3B5D9C15318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0709561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8D69-1725-498B-B6FF-7D0DF12165BB}" type="datetimeFigureOut">
              <a:rPr lang="pl-PL" smtClean="0"/>
              <a:pPr/>
              <a:t>2018-11-21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AC855-DF9A-4E0C-948B-3B5D9C15318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6473795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8D69-1725-498B-B6FF-7D0DF12165BB}" type="datetimeFigureOut">
              <a:rPr lang="pl-PL" smtClean="0"/>
              <a:pPr/>
              <a:t>2018-11-21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AC855-DF9A-4E0C-948B-3B5D9C15318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3170712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8D69-1725-498B-B6FF-7D0DF12165BB}" type="datetimeFigureOut">
              <a:rPr lang="pl-PL" smtClean="0"/>
              <a:pPr/>
              <a:t>2018-11-21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AC855-DF9A-4E0C-948B-3B5D9C15318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202419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8D69-1725-498B-B6FF-7D0DF12165BB}" type="datetimeFigureOut">
              <a:rPr lang="pl-PL" smtClean="0"/>
              <a:pPr/>
              <a:t>2018-11-21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25AC855-DF9A-4E0C-948B-3B5D9C15318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60685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8D69-1725-498B-B6FF-7D0DF12165BB}" type="datetimeFigureOut">
              <a:rPr lang="pl-PL" smtClean="0"/>
              <a:pPr/>
              <a:t>2018-11-21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AC855-DF9A-4E0C-948B-3B5D9C15318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390053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8D69-1725-498B-B6FF-7D0DF12165BB}" type="datetimeFigureOut">
              <a:rPr lang="pl-PL" smtClean="0"/>
              <a:pPr/>
              <a:t>2018-11-21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AC855-DF9A-4E0C-948B-3B5D9C15318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058081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8D69-1725-498B-B6FF-7D0DF12165BB}" type="datetimeFigureOut">
              <a:rPr lang="pl-PL" smtClean="0"/>
              <a:pPr/>
              <a:t>2018-11-21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AC855-DF9A-4E0C-948B-3B5D9C15318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015812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8D69-1725-498B-B6FF-7D0DF12165BB}" type="datetimeFigureOut">
              <a:rPr lang="pl-PL" smtClean="0"/>
              <a:pPr/>
              <a:t>2018-11-21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AC855-DF9A-4E0C-948B-3B5D9C15318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005162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8D69-1725-498B-B6FF-7D0DF12165BB}" type="datetimeFigureOut">
              <a:rPr lang="pl-PL" smtClean="0"/>
              <a:pPr/>
              <a:t>2018-11-21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AC855-DF9A-4E0C-948B-3B5D9C15318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745852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8D69-1725-498B-B6FF-7D0DF12165BB}" type="datetimeFigureOut">
              <a:rPr lang="pl-PL" smtClean="0"/>
              <a:pPr/>
              <a:t>2018-11-21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AC855-DF9A-4E0C-948B-3B5D9C15318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131467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8D69-1725-498B-B6FF-7D0DF12165BB}" type="datetimeFigureOut">
              <a:rPr lang="pl-PL" smtClean="0"/>
              <a:pPr/>
              <a:t>2018-11-21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AC855-DF9A-4E0C-948B-3B5D9C15318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54507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4918D69-1725-498B-B6FF-7D0DF12165BB}" type="datetimeFigureOut">
              <a:rPr lang="pl-PL" smtClean="0"/>
              <a:pPr/>
              <a:t>2018-11-21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25AC855-DF9A-4E0C-948B-3B5D9C15318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776028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Informacja dotycząca profilaktyki i zwalczania wszawicy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smtClean="0"/>
              <a:t>Mgr </a:t>
            </a:r>
            <a:r>
              <a:rPr lang="pl-PL" dirty="0" err="1" smtClean="0"/>
              <a:t>plg</a:t>
            </a:r>
            <a:r>
              <a:rPr lang="pl-PL" dirty="0" smtClean="0"/>
              <a:t>. Aleksandra Wiśniewska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905246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4310" y="367469"/>
            <a:ext cx="10018713" cy="5423731"/>
          </a:xfrm>
        </p:spPr>
        <p:txBody>
          <a:bodyPr/>
          <a:lstStyle/>
          <a:p>
            <a:r>
              <a:rPr lang="pl-PL" dirty="0"/>
              <a:t>Podstawową zasadą profilaktyki wszawicy jest stała systematyczna kontrola czystości skóry i włosów dokonywana przez RODZICÓW lub OPIEKUNÓW i natychmiastowa likwidacja gnid i wszy w przypadku ich zauważenia. W takiej sytuacji rodzice powinni również uczciwie poinformować rodziców wszystkich dzieci, z którymi miało ono kontakt. Pomoże to w likwidacji ogniska wszawicy i w efekcie - zapobiegnie się nawracającemu wzajemnemu zakażaniu się dzieci.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6845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94821" y="638502"/>
            <a:ext cx="10018713" cy="3124201"/>
          </a:xfrm>
        </p:spPr>
        <p:txBody>
          <a:bodyPr/>
          <a:lstStyle/>
          <a:p>
            <a:r>
              <a:rPr lang="pl-PL" dirty="0" smtClean="0"/>
              <a:t>Źródło:</a:t>
            </a:r>
          </a:p>
          <a:p>
            <a:r>
              <a:rPr lang="pl-PL" dirty="0" smtClean="0"/>
              <a:t>Stanowisko Departamentu Matki i Dziecka w Ministerstwie Zdrowia </a:t>
            </a:r>
            <a:br>
              <a:rPr lang="pl-PL" dirty="0" smtClean="0"/>
            </a:br>
            <a:r>
              <a:rPr lang="pl-PL" dirty="0" smtClean="0"/>
              <a:t>w sprawie zapobiegania i zwalczania wszawicy u dzieci i młodzieży </a:t>
            </a:r>
          </a:p>
          <a:p>
            <a:r>
              <a:rPr lang="pl-PL" dirty="0" smtClean="0"/>
              <a:t>http://bip.visacom.pl/psse_elk/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90305" y="232873"/>
            <a:ext cx="10018713" cy="1091725"/>
          </a:xfrm>
        </p:spPr>
        <p:txBody>
          <a:bodyPr/>
          <a:lstStyle/>
          <a:p>
            <a:r>
              <a:rPr lang="pl-PL" dirty="0" smtClean="0"/>
              <a:t>ETIOPATOGENEZA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90305" y="128188"/>
            <a:ext cx="10018713" cy="5503490"/>
          </a:xfrm>
        </p:spPr>
        <p:txBody>
          <a:bodyPr/>
          <a:lstStyle/>
          <a:p>
            <a:r>
              <a:rPr lang="pl-PL" dirty="0"/>
              <a:t>Wszawica to przede wszystkim wszy pasożytujące na ciele człowieka i zmiany skórne przez nie wywoływane. Wszy pasożytujące na skórze człowieka powodują ukąszenia i następujące zwykle po nich niewielkie grudki obrzękowe. W miejscach ukąszenia człowiek odczuwa znaczny świąd. Wskutek drapania powstają liczne przeczosy, nadżerki pokryte strupami, często dochodzi też do wtórnego </a:t>
            </a:r>
            <a:r>
              <a:rPr lang="pl-PL" dirty="0" err="1"/>
              <a:t>nadkażenia</a:t>
            </a:r>
            <a:r>
              <a:rPr lang="pl-PL" dirty="0"/>
              <a:t> chorobowo zmienionej </a:t>
            </a:r>
            <a:r>
              <a:rPr lang="pl-PL" dirty="0" smtClean="0"/>
              <a:t>skóry. </a:t>
            </a:r>
          </a:p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56894" y="4305121"/>
            <a:ext cx="4105991" cy="2283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58851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95406" y="658026"/>
            <a:ext cx="10018713" cy="4449511"/>
          </a:xfrm>
        </p:spPr>
        <p:txBody>
          <a:bodyPr>
            <a:normAutofit/>
          </a:bodyPr>
          <a:lstStyle/>
          <a:p>
            <a:r>
              <a:rPr lang="pl-PL" dirty="0"/>
              <a:t>Wszawica jest rozpowszechniona we wszystkich krajach świata. Wszawica głowowa to powszechny problem, który nie jest wyłącznie oznaką braku higieny. Każdy może nabawić się wszawicy, a szczególnie podatne są dzieci i młodzież, które przebywają w skupiskach (żłobek, przedszkole, szkoła). </a:t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r>
              <a:rPr lang="pl-PL" dirty="0"/>
              <a:t>W zależności od czynnika wywołującego zmiany, wszawicę dzielimy na</a:t>
            </a:r>
            <a:r>
              <a:rPr lang="pl-PL" dirty="0" smtClean="0"/>
              <a:t>:</a:t>
            </a:r>
          </a:p>
          <a:p>
            <a:r>
              <a:rPr lang="pl-PL" b="1" u="sng" dirty="0" smtClean="0"/>
              <a:t>Głowową</a:t>
            </a:r>
          </a:p>
          <a:p>
            <a:r>
              <a:rPr lang="pl-PL" dirty="0" smtClean="0"/>
              <a:t>Odzieżową </a:t>
            </a:r>
          </a:p>
          <a:p>
            <a:r>
              <a:rPr lang="pl-PL" dirty="0" smtClean="0"/>
              <a:t>łonową</a:t>
            </a:r>
            <a:endParaRPr lang="pl-PL" dirty="0"/>
          </a:p>
          <a:p>
            <a:endParaRPr lang="pl-PL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17029" y="3553097"/>
            <a:ext cx="5041582" cy="2919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40264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4310" y="1021079"/>
            <a:ext cx="10018713" cy="5079275"/>
          </a:xfrm>
        </p:spPr>
        <p:txBody>
          <a:bodyPr>
            <a:normAutofit/>
          </a:bodyPr>
          <a:lstStyle/>
          <a:p>
            <a:r>
              <a:rPr lang="pl-PL" b="1" dirty="0"/>
              <a:t>Wszawica głowowa.</a:t>
            </a:r>
            <a:r>
              <a:rPr lang="pl-PL" dirty="0"/>
              <a:t> Wesz głowowa ma długość 2-3 mm, kolor brudno-biały lub szary, który może stać się jaśniejszy lub ciemniejszy zależnie od koloru włosów człowieka. Żyje około miesiąca, jednak poza głową człowieka może przeżyć 1-2 </a:t>
            </a:r>
            <a:r>
              <a:rPr lang="pl-PL" dirty="0" smtClean="0"/>
              <a:t>dni. </a:t>
            </a:r>
            <a:r>
              <a:rPr lang="pl-PL" dirty="0"/>
              <a:t>Samiczka składa od 100 do 300 jajeczek dziennie nazywanych gnidami, które przylegają mocno do włosów dzięki substancji klejącej. W ciągu 6 do 10 dni rodzi się larwa, która przeradza się w dorosłego pasożyta w ciągu następnych 10 dni. Wesz głowowa umiejscawia się najczęściej w okolicy potylicznej i skroniowej. W tych okolicach zmiany są najbardziej nasilone. W wyniku drapania wytwarzają się powierzchnie sączące, pokryte strupami, z tendencją do wtórnych infekcji zmienionej skóry. 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168220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46694" y="253268"/>
            <a:ext cx="5585936" cy="4473200"/>
          </a:xfr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28976" y="1312930"/>
            <a:ext cx="3953778" cy="3855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30882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134208"/>
          </a:xfrm>
        </p:spPr>
        <p:txBody>
          <a:bodyPr/>
          <a:lstStyle/>
          <a:p>
            <a:r>
              <a:rPr lang="pl-PL" b="1" dirty="0"/>
              <a:t>Jak manifestuje się wszawica?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4310" y="1740877"/>
            <a:ext cx="10018713" cy="4050323"/>
          </a:xfrm>
        </p:spPr>
        <p:txBody>
          <a:bodyPr>
            <a:normAutofit lnSpcReduction="10000"/>
          </a:bodyPr>
          <a:lstStyle/>
          <a:p>
            <a:r>
              <a:rPr lang="pl-PL" dirty="0"/>
              <a:t>Zazwyczaj zauważa się wszy gdy pojawia się </a:t>
            </a:r>
            <a:r>
              <a:rPr lang="pl-PL" b="1" dirty="0"/>
              <a:t>dokuczliwy świąd skóry głowy</a:t>
            </a:r>
            <a:r>
              <a:rPr lang="pl-PL" dirty="0"/>
              <a:t>. W wyniku drapania swędzenia dochodzi do uszkodzenia skóry i w efekcie – wystąpienia strupów. Czasem swędzenie nie występuje, a wszy odkrywa się przypadkowo, czesząc się lub myjąc włosy. Na włosach mogą być też obecne tylko jajeczka (gnidy), które wyglądają jak malutkie (około </a:t>
            </a:r>
            <a:r>
              <a:rPr lang="pl-PL" dirty="0" smtClean="0"/>
              <a:t>1mm) </a:t>
            </a:r>
            <a:r>
              <a:rPr lang="pl-PL" dirty="0"/>
              <a:t>białe lub szare „skorupki”, przyklejone tak silnie do włosów, trudno je oderwać; białe płatki, które łatwo spadają z włosów to martwa skóra lub łupież. W tym wypadku osoba zakażona może nie czuć swędzenia. Miejsca, w których najczęściej gnieżdżą się wszy to </a:t>
            </a:r>
            <a:r>
              <a:rPr lang="pl-PL" b="1" dirty="0"/>
              <a:t>kark, skronie i za uszami</a:t>
            </a:r>
            <a:r>
              <a:rPr lang="pl-PL" dirty="0"/>
              <a:t>. Aby je zobaczyć, trzeba podnieść włosy ruchem „pod prąd” i pozwolić im bardzo powoli opadać obserwując jednocześnie bardzo dokładnie. 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29946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63529" y="290946"/>
            <a:ext cx="10018713" cy="1288279"/>
          </a:xfrm>
        </p:spPr>
        <p:txBody>
          <a:bodyPr/>
          <a:lstStyle/>
          <a:p>
            <a:r>
              <a:rPr lang="pl-PL" b="1" dirty="0"/>
              <a:t>Profilaktyka i zwalczanie wszawicy</a:t>
            </a:r>
            <a:r>
              <a:rPr lang="pl-PL" dirty="0"/>
              <a:t> 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4310" y="1496291"/>
            <a:ext cx="10018713" cy="4801959"/>
          </a:xfrm>
        </p:spPr>
        <p:txBody>
          <a:bodyPr>
            <a:normAutofit fontScale="92500" lnSpcReduction="10000"/>
          </a:bodyPr>
          <a:lstStyle/>
          <a:p>
            <a:r>
              <a:rPr lang="pl-PL" dirty="0"/>
              <a:t>związywanie długich włosów lub krótkie włosy ułatwiające pielęgnację skóry głowy i </a:t>
            </a:r>
            <a:r>
              <a:rPr lang="pl-PL" dirty="0" smtClean="0"/>
              <a:t>włosów</a:t>
            </a:r>
          </a:p>
          <a:p>
            <a:r>
              <a:rPr lang="pl-PL" dirty="0"/>
              <a:t>używanie wyłącznie osobistych przyborów higienicznych do pielęgnacji skóry i włosów (własne szczotki i oddzielne ręczniki do </a:t>
            </a:r>
            <a:r>
              <a:rPr lang="pl-PL" dirty="0" smtClean="0"/>
              <a:t>włosów)</a:t>
            </a:r>
          </a:p>
          <a:p>
            <a:r>
              <a:rPr lang="pl-PL" dirty="0"/>
              <a:t>codzienne czesanie i szczotkowanie </a:t>
            </a:r>
            <a:r>
              <a:rPr lang="pl-PL" dirty="0" smtClean="0"/>
              <a:t>włosów</a:t>
            </a:r>
          </a:p>
          <a:p>
            <a:r>
              <a:rPr lang="pl-PL" dirty="0"/>
              <a:t>wyposażenie dzieci w środki higieniczne takie jak szampony z odżywką ułatwiające rozczesywanie i wyczesywanie włosów</a:t>
            </a:r>
            <a:r>
              <a:rPr lang="pl-PL" dirty="0" smtClean="0"/>
              <a:t>,</a:t>
            </a:r>
          </a:p>
          <a:p>
            <a:r>
              <a:rPr lang="pl-PL" dirty="0"/>
              <a:t>po powrocie do domu - systematyczne sprawdzanie czystości skóry głowy i włosów oraz systematyczne kontrole w okresie uczęszczania dziecka do przedszkola, szkoły lub innej </a:t>
            </a:r>
            <a:r>
              <a:rPr lang="pl-PL" dirty="0" smtClean="0"/>
              <a:t>placówki</a:t>
            </a:r>
          </a:p>
          <a:p>
            <a:r>
              <a:rPr lang="pl-PL" dirty="0" smtClean="0"/>
              <a:t>Nie pożyczanie sobie nawzajem czapek, spinek, gumek do włosów, opasek itp..</a:t>
            </a:r>
          </a:p>
          <a:p>
            <a:r>
              <a:rPr lang="pl-PL" dirty="0" smtClean="0"/>
              <a:t>Unikanie wieszania ubrań na jednym wieszaku.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340769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4310" y="410198"/>
            <a:ext cx="10018713" cy="6229883"/>
          </a:xfrm>
        </p:spPr>
        <p:txBody>
          <a:bodyPr>
            <a:normAutofit fontScale="92500" lnSpcReduction="20000"/>
          </a:bodyPr>
          <a:lstStyle/>
          <a:p>
            <a:r>
              <a:rPr lang="pl-PL" dirty="0"/>
              <a:t>W sytuacji zauważenia gnid lub wszy we włosach należy zastosować dostępne w aptekach preparaty, które skutecznie likwidują pasożyty i ich jaja. </a:t>
            </a:r>
            <a:r>
              <a:rPr lang="pl-PL" b="1" dirty="0"/>
              <a:t>W sytuacji wystąpienia wszawicy u dziecka, kuracji powinni się poddać wszyscy domownicy</a:t>
            </a:r>
            <a:r>
              <a:rPr lang="pl-PL" dirty="0"/>
              <a:t>. Codzienne, częste czesanie gęstym grzebieniem lub szczotką, związywanie włosów w sytuacjach narażania się na bliski kontakt z innymi osobami (treningi sportowe, zajęcia edukacyjne lub rekreacja grupowa), częste mycie włosów, przestrzeganie zasad higieny (własne szczotki, grzebienie, spinki) utrudniają zagnieżdżenie się pasożytów. </a:t>
            </a:r>
            <a:r>
              <a:rPr lang="pl-PL" b="1" dirty="0"/>
              <a:t>Częste mycie i kontrolowanie głowy dziecka (2 razy w tygodniu)</a:t>
            </a:r>
            <a:r>
              <a:rPr lang="pl-PL" dirty="0"/>
              <a:t> z jednej strony jest właściwym nawykiem higienicznym, a z drugiej strony pozwala szybko zauważyć zakażenie. </a:t>
            </a:r>
            <a:r>
              <a:rPr lang="pl-PL" b="1" dirty="0"/>
              <a:t>Szampony i inne produkty „przeciwko wszom” nie zabezpieczają przed zakażeniem i nie powinny być używane jako środek zapobiegawczy</a:t>
            </a:r>
            <a:r>
              <a:rPr lang="pl-PL" dirty="0"/>
              <a:t>. Zgodnie z instrukcją zamieszczoną na opakowaniach tych produktów, zaleca się powtarzanie kuracji w odstępie kilku dni (mniej więcej 7 czy 10), w celu zabicia </a:t>
            </a:r>
            <a:r>
              <a:rPr lang="pl-PL" dirty="0" smtClean="0"/>
              <a:t>larw.</a:t>
            </a:r>
          </a:p>
          <a:p>
            <a:r>
              <a:rPr lang="pl-PL" dirty="0" smtClean="0"/>
              <a:t> </a:t>
            </a:r>
            <a:r>
              <a:rPr lang="pl-PL" dirty="0"/>
              <a:t>Do kuracji trzeba użyć grzebienia o bardzo gęstych zębach. Usunięcie gnid jest trudne, stąd poleca się ich ściąganie lub obcięcie włosów. Grzebienie i szczotki należy myć w ciepłej wodzie z dodatkiem szamponu przeciwko wszom i moczyć w wodzie około godzinę. </a:t>
            </a:r>
            <a:br>
              <a:rPr lang="pl-PL" dirty="0"/>
            </a:b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57751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84311" y="2443702"/>
            <a:ext cx="3530923" cy="4414298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/>
              <a:t>Akcesoria do usuwania wesz.</a:t>
            </a:r>
            <a:endParaRPr lang="pl-PL" b="1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43405" y="2443702"/>
            <a:ext cx="2891086" cy="4414298"/>
          </a:xfr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34491" y="2438399"/>
            <a:ext cx="4340362" cy="4533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0354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a">
  <a:themeElements>
    <a:clrScheme name="Paralaksa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aksa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ksa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TM03457496[[fn=Paralaksa]]</Template>
  <TotalTime>45</TotalTime>
  <Words>664</Words>
  <Application>Microsoft Office PowerPoint</Application>
  <PresentationFormat>Niestandardowy</PresentationFormat>
  <Paragraphs>27</Paragraphs>
  <Slides>11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2" baseType="lpstr">
      <vt:lpstr>Paralaksa</vt:lpstr>
      <vt:lpstr>Informacja dotycząca profilaktyki i zwalczania wszawicy</vt:lpstr>
      <vt:lpstr>ETIOPATOGENEZA</vt:lpstr>
      <vt:lpstr>Slajd 3</vt:lpstr>
      <vt:lpstr>Slajd 4</vt:lpstr>
      <vt:lpstr>Slajd 5</vt:lpstr>
      <vt:lpstr>Jak manifestuje się wszawica?</vt:lpstr>
      <vt:lpstr>Profilaktyka i zwalczanie wszawicy </vt:lpstr>
      <vt:lpstr>Slajd 8</vt:lpstr>
      <vt:lpstr>Akcesoria do usuwania wesz.</vt:lpstr>
      <vt:lpstr>Slajd 10</vt:lpstr>
      <vt:lpstr>Slajd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WSZAWICA</dc:title>
  <dc:creator>Franio</dc:creator>
  <cp:lastModifiedBy>admin</cp:lastModifiedBy>
  <cp:revision>7</cp:revision>
  <dcterms:created xsi:type="dcterms:W3CDTF">2018-10-28T13:51:22Z</dcterms:created>
  <dcterms:modified xsi:type="dcterms:W3CDTF">2018-11-21T06:47:10Z</dcterms:modified>
</cp:coreProperties>
</file>